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</p:sldMasterIdLst>
  <p:notesMasterIdLst>
    <p:notesMasterId r:id="rId33"/>
  </p:notesMasterIdLst>
  <p:sldIdLst>
    <p:sldId id="259" r:id="rId4"/>
    <p:sldId id="257" r:id="rId5"/>
    <p:sldId id="265" r:id="rId6"/>
    <p:sldId id="288" r:id="rId7"/>
    <p:sldId id="289" r:id="rId8"/>
    <p:sldId id="267" r:id="rId9"/>
    <p:sldId id="290" r:id="rId10"/>
    <p:sldId id="266" r:id="rId11"/>
    <p:sldId id="291" r:id="rId12"/>
    <p:sldId id="294" r:id="rId13"/>
    <p:sldId id="295" r:id="rId14"/>
    <p:sldId id="297" r:id="rId15"/>
    <p:sldId id="298" r:id="rId16"/>
    <p:sldId id="301" r:id="rId17"/>
    <p:sldId id="302" r:id="rId18"/>
    <p:sldId id="292" r:id="rId19"/>
    <p:sldId id="270" r:id="rId20"/>
    <p:sldId id="293" r:id="rId21"/>
    <p:sldId id="304" r:id="rId22"/>
    <p:sldId id="305" r:id="rId23"/>
    <p:sldId id="277" r:id="rId24"/>
    <p:sldId id="276" r:id="rId25"/>
    <p:sldId id="279" r:id="rId26"/>
    <p:sldId id="278" r:id="rId27"/>
    <p:sldId id="306" r:id="rId28"/>
    <p:sldId id="307" r:id="rId29"/>
    <p:sldId id="309" r:id="rId30"/>
    <p:sldId id="303" r:id="rId31"/>
    <p:sldId id="25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F2D1A4"/>
    <a:srgbClr val="000000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5" autoAdjust="0"/>
    <p:restoredTop sz="94340"/>
  </p:normalViewPr>
  <p:slideViewPr>
    <p:cSldViewPr snapToGrid="0" snapToObjects="1" showGuides="1">
      <p:cViewPr>
        <p:scale>
          <a:sx n="83" d="100"/>
          <a:sy n="83" d="100"/>
        </p:scale>
        <p:origin x="560" y="-2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7008A-0A00-AB4C-BACF-8392210FC90C}" type="datetimeFigureOut">
              <a:rPr lang="en-US" smtClean="0"/>
              <a:t>10/31/18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6EB6-EAA6-9C45-9F8E-0B067253E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23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송암리 왜실유적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3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6EB6-EAA6-9C45-9F8E-0B067253E9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Relationship Id="rId3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3" name="Picture 2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4" name="Picture 3" descr="Bar_RtAng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3947767"/>
            <a:ext cx="2451418" cy="12450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71757" y="939146"/>
            <a:ext cx="6972300" cy="2871103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LIGHT, 24 PT.)</a:t>
            </a:r>
            <a:endParaRPr lang="en-US" dirty="0"/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71757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REGULAR, 24 PT.)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125"/>
            <a:ext cx="8184662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6512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671757" y="1736725"/>
            <a:ext cx="8184662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10" name="Picture 9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402894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5" y="371510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Content here (Open Sans Bold, 24 pt.)</a:t>
            </a:r>
          </a:p>
          <a:p>
            <a:pPr lvl="1"/>
            <a:r>
              <a:rPr lang="en-US" dirty="0" smtClean="0"/>
              <a:t>Second level (Open Sans Bold, 20)</a:t>
            </a:r>
          </a:p>
          <a:p>
            <a:pPr lvl="2"/>
            <a:r>
              <a:rPr lang="en-US" dirty="0" smtClean="0"/>
              <a:t>Third level (Open Sans Bold, 18)</a:t>
            </a:r>
          </a:p>
          <a:p>
            <a:pPr lvl="3"/>
            <a:r>
              <a:rPr lang="en-US" dirty="0" smtClean="0"/>
              <a:t>Fourth level (Open Sans Bold, 16)</a:t>
            </a:r>
          </a:p>
          <a:p>
            <a:pPr lvl="4"/>
            <a:r>
              <a:rPr lang="en-US" dirty="0" smtClean="0"/>
              <a:t>Fifth level (Open Sans Bold, 14)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 smtClean="0"/>
              <a:t>SUB-HEADER HERE (UNI SANS REGULAR	, 24 PT.)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Bulleted content here (Open Sans Light, 24 pt.)</a:t>
            </a:r>
          </a:p>
          <a:p>
            <a:pPr lvl="1"/>
            <a:r>
              <a:rPr lang="en-US" dirty="0" smtClean="0"/>
              <a:t>Second level (Open Sans Light, 20)</a:t>
            </a:r>
          </a:p>
          <a:p>
            <a:pPr lvl="2"/>
            <a:r>
              <a:rPr lang="en-US" dirty="0" smtClean="0"/>
              <a:t>Third level (Open Sans Light, 18)</a:t>
            </a:r>
          </a:p>
          <a:p>
            <a:pPr lvl="3"/>
            <a:r>
              <a:rPr lang="en-US" dirty="0" smtClean="0"/>
              <a:t>Fourth level (Open Sans Light, 16)</a:t>
            </a:r>
          </a:p>
          <a:p>
            <a:pPr lvl="4"/>
            <a:r>
              <a:rPr lang="en-US" dirty="0" smtClean="0"/>
              <a:t>Fifth level (Open Sans Light, 14)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 smtClean="0"/>
              <a:t>Graphics can go here – </a:t>
            </a:r>
            <a:br>
              <a:rPr lang="en-US" dirty="0" smtClean="0"/>
            </a:br>
            <a:r>
              <a:rPr lang="en-US" dirty="0" smtClean="0"/>
              <a:t>replace this box with your image or chart</a:t>
            </a:r>
            <a:endParaRPr lang="en-US" dirty="0"/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HEADER HERE </a:t>
            </a:r>
            <a:br>
              <a:rPr lang="en-US" dirty="0" smtClean="0"/>
            </a:br>
            <a:r>
              <a:rPr lang="en-US" dirty="0" smtClean="0"/>
              <a:t>(ENCODE NORMAL BLACK, 30 PT.)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 smtClean="0"/>
              <a:t>TITLE HERE</a:t>
            </a:r>
            <a:br>
              <a:rPr lang="en-US" dirty="0" smtClean="0"/>
            </a:br>
            <a:r>
              <a:rPr lang="en-US" dirty="0" smtClean="0"/>
              <a:t>ENCODE NORMAL</a:t>
            </a:r>
            <a:br>
              <a:rPr lang="en-US" dirty="0" smtClean="0"/>
            </a:br>
            <a:r>
              <a:rPr lang="en-US" dirty="0" smtClean="0"/>
              <a:t>BLACK, 50 PT.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구석기시대 유적의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기능과 성격이해를 위한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00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4000" dirty="0" smtClean="0">
                <a:latin typeface="Calibri" charset="0"/>
                <a:ea typeface="Calibri" charset="0"/>
                <a:cs typeface="Calibri" charset="0"/>
              </a:rPr>
              <a:t>정량적 연구방법 시론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6583" y="4242816"/>
            <a:ext cx="2559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박가영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•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Ben Marwick</a:t>
            </a:r>
            <a:endParaRPr lang="en-US" sz="2000" dirty="0"/>
          </a:p>
        </p:txBody>
      </p:sp>
      <p:sp>
        <p:nvSpPr>
          <p:cNvPr id="4" name="Title 6"/>
          <p:cNvSpPr txBox="1">
            <a:spLocks/>
          </p:cNvSpPr>
          <p:nvPr/>
        </p:nvSpPr>
        <p:spPr>
          <a:xfrm>
            <a:off x="749247" y="4261587"/>
            <a:ext cx="8183759" cy="991998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ko-KR" altLang="en-US" sz="2000" dirty="0" smtClean="0"/>
              <a:t> 목차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문제제기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분석요소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해석방법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사례연구 </a:t>
            </a:r>
            <a:r>
              <a:rPr lang="en-US" altLang="ko-KR" sz="2000" dirty="0" smtClean="0"/>
              <a:t>–</a:t>
            </a:r>
            <a:r>
              <a:rPr lang="ko-KR" altLang="en-US" sz="2000" dirty="0" smtClean="0"/>
              <a:t> 맺음말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6" y="1606046"/>
            <a:ext cx="6469628" cy="484915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71756" y="6005315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>
                <a:solidFill>
                  <a:srgbClr val="E8E3D3"/>
                </a:solidFill>
              </a:rPr>
              <a:t>석장리유적의 </a:t>
            </a:r>
            <a:r>
              <a:rPr lang="en-US" altLang="ko-KR" sz="1800" b="0" dirty="0" smtClean="0">
                <a:solidFill>
                  <a:srgbClr val="E8E3D3"/>
                </a:solidFill>
              </a:rPr>
              <a:t>1</a:t>
            </a:r>
            <a:r>
              <a:rPr lang="ko-KR" altLang="en-US" sz="1800" b="0" dirty="0" smtClean="0">
                <a:solidFill>
                  <a:srgbClr val="E8E3D3"/>
                </a:solidFill>
              </a:rPr>
              <a:t>호 집자리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1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35131" y="1019798"/>
            <a:ext cx="5368739" cy="630766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 rot="2321301">
            <a:off x="2862084" y="4387466"/>
            <a:ext cx="1945446" cy="677844"/>
          </a:xfrm>
          <a:prstGeom prst="ellipse">
            <a:avLst/>
          </a:prstGeom>
          <a:solidFill>
            <a:schemeClr val="tx2">
              <a:lumMod val="40000"/>
              <a:lumOff val="60000"/>
              <a:alpha val="29804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시설물이 있는 유적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8" y="2355507"/>
            <a:ext cx="4544297" cy="36173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297" y="1363509"/>
            <a:ext cx="4335393" cy="33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화덕자리가 존재하는 경우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8" y="1549775"/>
            <a:ext cx="3562314" cy="24730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28" y="4209109"/>
            <a:ext cx="3681068" cy="258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5" y="1569904"/>
            <a:ext cx="3565356" cy="24689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91009" y="3628707"/>
            <a:ext cx="3323774" cy="44988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smtClean="0">
                <a:solidFill>
                  <a:srgbClr val="E8E3D3"/>
                </a:solidFill>
              </a:rPr>
              <a:t>용호동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671828" y="6397937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진그늘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950048" y="3666093"/>
            <a:ext cx="3323774" cy="4498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>
                <a:solidFill>
                  <a:srgbClr val="E8E3D3"/>
                </a:solidFill>
              </a:rPr>
              <a:t>창내</a:t>
            </a:r>
            <a:endParaRPr lang="en-US" sz="1800" b="0" dirty="0" smtClean="0">
              <a:solidFill>
                <a:srgbClr val="E8E3D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석기집중부가 구분되는 경우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3219" y="5862329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송암리 왜실</a:t>
            </a:r>
            <a:endParaRPr lang="en-US" sz="1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600201"/>
            <a:ext cx="3908757" cy="4025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24" y="1600200"/>
            <a:ext cx="3851626" cy="4025437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65746" y="5862329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진그늘</a:t>
            </a:r>
            <a:endParaRPr lang="en-US" sz="1800" b="0" dirty="0"/>
          </a:p>
        </p:txBody>
      </p:sp>
      <p:sp>
        <p:nvSpPr>
          <p:cNvPr id="3" name="Oval 2"/>
          <p:cNvSpPr/>
          <p:nvPr/>
        </p:nvSpPr>
        <p:spPr>
          <a:xfrm rot="2332264">
            <a:off x="2425323" y="2562030"/>
            <a:ext cx="789905" cy="1292087"/>
          </a:xfrm>
          <a:prstGeom prst="ellipse">
            <a:avLst/>
          </a:prstGeom>
          <a:solidFill>
            <a:schemeClr val="accent2">
              <a:lumMod val="75000"/>
              <a:alpha val="41176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1200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9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접합석기 출토지점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016089" y="1913466"/>
            <a:ext cx="4332619" cy="2912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6" y="1756833"/>
            <a:ext cx="3344333" cy="4964686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016088" y="6082835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용산동유적</a:t>
            </a:r>
            <a:endParaRPr lang="en-US" sz="1800" b="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023793" y="487218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smtClean="0"/>
              <a:t>석장리유적 접합석기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47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전제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수렵채집민은 효율적으로 자원을 이용하고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음식을 조리하며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이동하기위해 기술을 발전시킴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자연환경연구와 결부시키면 환경변화에 따른 인류행동양식의 변화를 추론할 수 있음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도구조성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동물뼈 및 식물유존체 등을 통해 생업양상 유추 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석기군 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잔손질 정도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자연면비율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다기능석기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버리는석기 비중을 통해 집단의 이동성과 유적점유 패턴 분석가능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sz="2000" dirty="0" smtClean="0"/>
              <a:t>석기밀집도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석기수량분석을 통해 집단의 크기 혹은 점유기간 추론가능</a:t>
            </a:r>
            <a:endParaRPr lang="en-US" altLang="ko-KR" sz="200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내 인류의 행위패턴 유추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9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후기구석기 유적 중 보고서 발간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절대연대 유무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비교적 상이한 양상을 가진 유적을 선별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추후 </a:t>
            </a:r>
            <a:r>
              <a:rPr lang="en-US" altLang="ko-KR" sz="2000" dirty="0" smtClean="0"/>
              <a:t>24</a:t>
            </a:r>
            <a:r>
              <a:rPr lang="ko-KR" altLang="en-US" sz="2000" dirty="0" smtClean="0"/>
              <a:t>개 유적으로 확대할 예정</a:t>
            </a:r>
            <a:endParaRPr lang="en-US" altLang="ko-KR" sz="2000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2000" dirty="0" smtClean="0"/>
              <a:t>용인 갈담리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대전 용산동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송암리왜실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봉곡 유적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사례연구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6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63634" y="1485900"/>
            <a:ext cx="4380365" cy="4406901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ko-KR" altLang="en-US" sz="1600" b="0" dirty="0"/>
              <a:t>유물수와 단위 면적당 석기밀집도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석기집중부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 분포의 패턴 부재 ⇒ 비교적 소규 모 집단의 일회성 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각 유물층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및 긴 시기차를 두고 같은 지역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복수의 유물층 존재</a:t>
            </a:r>
            <a:r>
              <a:rPr lang="en-US" altLang="ko-KR" sz="1600" b="0" dirty="0"/>
              <a:t>) </a:t>
            </a:r>
            <a:r>
              <a:rPr lang="ko-KR" altLang="en-US" sz="1600" b="0" dirty="0"/>
              <a:t>를 생각해 볼 수 있다</a:t>
            </a:r>
            <a:r>
              <a:rPr lang="en-US" altLang="ko-KR" sz="1600" b="0" dirty="0"/>
              <a:t>. </a:t>
            </a:r>
            <a:r>
              <a:rPr lang="en-US" altLang="ko-KR" sz="1600" b="0" dirty="0" smtClean="0"/>
              <a:t> </a:t>
            </a:r>
            <a:endParaRPr lang="ko-KR" altLang="en-US" sz="1600" b="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석기구성 </a:t>
            </a:r>
            <a:r>
              <a:rPr lang="ko-KR" altLang="en-US" sz="1600" b="0" dirty="0"/>
              <a:t>⇒ 한 가지 특별활동이 아닌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다양한 활동을 하였을 것으로 보인다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석기가 </a:t>
            </a:r>
            <a:r>
              <a:rPr lang="ko-KR" altLang="en-US" sz="1600" b="0" dirty="0" smtClean="0"/>
              <a:t>무겁</a:t>
            </a:r>
            <a:r>
              <a:rPr lang="ko-KR" altLang="en-US" sz="1600" b="0" dirty="0"/>
              <a:t> 고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고도의 석기제작 증거를 찾아볼 수 없으므로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유적 점거집단이 도구를 가지고 잦은 이동을 하는 집단으로 보기에는 무리가 있다</a:t>
            </a:r>
            <a:r>
              <a:rPr lang="en-US" altLang="ko-KR" sz="1600" b="0" dirty="0"/>
              <a:t>. 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갈담리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06" y="1536699"/>
            <a:ext cx="4653694" cy="461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3733" y="2438400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3732" y="2072405"/>
            <a:ext cx="3679901" cy="186267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6" y="893968"/>
            <a:ext cx="3246349" cy="4015497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/>
              <a:t>유적이 넓고 총 유물수가 많음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특정석기의 비율이 높음 ⇒ 대규모 집단의 일회성 점유 </a:t>
            </a:r>
            <a:r>
              <a:rPr lang="ko-KR" altLang="en-US" sz="1600" b="0" dirty="0" smtClean="0"/>
              <a:t>혹은 </a:t>
            </a:r>
            <a:r>
              <a:rPr lang="ko-KR" altLang="en-US" sz="1600" b="0" dirty="0"/>
              <a:t>동일집단의 재점유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특정 계절 혹은 목적을 이유로</a:t>
            </a:r>
            <a:r>
              <a:rPr lang="en-US" altLang="ko-KR" sz="1600" b="0" dirty="0" smtClean="0"/>
              <a:t>)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하였을 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석기제작관련 </a:t>
            </a:r>
            <a:r>
              <a:rPr lang="ko-KR" altLang="en-US" sz="1600" b="0" dirty="0"/>
              <a:t>유물이 대부분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석재분포에서 분포의 패턴확인 가능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석기의 완형비율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접합 </a:t>
            </a:r>
            <a:r>
              <a:rPr lang="ko-KR" altLang="en-US" sz="1600" b="0" dirty="0" smtClean="0"/>
              <a:t>석기의 </a:t>
            </a:r>
            <a:r>
              <a:rPr lang="ko-KR" altLang="en-US" sz="1600" b="0" dirty="0"/>
              <a:t>존재 ⇒ 도구는 주로 다른 곳에서 사용하고 유적은 석기제작을 목적으로 하였을 </a:t>
            </a:r>
            <a:r>
              <a:rPr lang="ko-KR" altLang="en-US" sz="1600" b="0" dirty="0" smtClean="0"/>
              <a:t>것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69995" y="4169044"/>
            <a:ext cx="1364717" cy="223146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7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유구의 흔적이 거의 남아있지 않음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발굴된 유적의 면적과 수량이 유구의 부재 및 당시의 발굴 상황 등과 같은 이유로 인류의 </a:t>
            </a:r>
            <a:r>
              <a:rPr lang="ko-KR" altLang="en-US" sz="1600" dirty="0" smtClean="0">
                <a:latin typeface="+mn-lt"/>
              </a:rPr>
              <a:t>행위</a:t>
            </a:r>
            <a:r>
              <a:rPr lang="en-US" altLang="ko-KR" sz="1600" dirty="0" smtClean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및 공간을 분석</a:t>
            </a:r>
            <a:r>
              <a:rPr lang="ko-KR" altLang="en-US" sz="1600" dirty="0" smtClean="0">
                <a:latin typeface="+mn-lt"/>
              </a:rPr>
              <a:t>하기에 </a:t>
            </a:r>
            <a:r>
              <a:rPr lang="ko-KR" altLang="en-US" sz="1600" dirty="0" smtClean="0">
                <a:latin typeface="+mn-lt"/>
              </a:rPr>
              <a:t>한계가 있음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기존의 유적 기능 연구는 개별유적을 대상으로 한정되어 있음</a:t>
            </a: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endParaRPr lang="en-US" altLang="ko-KR" sz="1600" dirty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Ø"/>
            </a:pPr>
            <a:r>
              <a:rPr lang="ko-KR" altLang="en-US" sz="1600" dirty="0" smtClean="0">
                <a:latin typeface="+mn-lt"/>
              </a:rPr>
              <a:t>본 연구에서는 기존의 구석기유적 기능 및 공간분석에 관한 </a:t>
            </a:r>
            <a:r>
              <a:rPr lang="ko-KR" altLang="en-US" sz="1600" dirty="0" smtClean="0">
                <a:latin typeface="+mn-lt"/>
              </a:rPr>
              <a:t>연구를 검토하고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이를 바탕으로 각 유적에 공통적으로 적용할 수 있는 정량적 분석요소를 제시하고자 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문제제기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개별사례연구</a:t>
            </a:r>
            <a:r>
              <a:rPr lang="en-US" altLang="ko-KR" dirty="0" smtClean="0"/>
              <a:t>:</a:t>
            </a:r>
            <a:r>
              <a:rPr lang="ko-KR" altLang="en-US" dirty="0" smtClean="0"/>
              <a:t> 용산동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609165" y="609601"/>
            <a:ext cx="3246349" cy="5142622"/>
          </a:xfrm>
        </p:spPr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석재종류에 </a:t>
            </a:r>
            <a:r>
              <a:rPr lang="ko-KR" altLang="en-US" sz="1600" b="0" dirty="0"/>
              <a:t>따른 석기종류 및 크기 차이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돌날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예비소재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존재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자연면 개수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잔손질 ⇒ 유 적점유집단이 숙련된 석기제작기술</a:t>
            </a:r>
            <a:r>
              <a:rPr lang="en-US" altLang="ko-KR" sz="1600" b="0" dirty="0"/>
              <a:t>(</a:t>
            </a:r>
            <a:r>
              <a:rPr lang="ko-KR" altLang="en-US" sz="1600" b="0" dirty="0"/>
              <a:t>도구의 규격화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대량화</a:t>
            </a:r>
            <a:r>
              <a:rPr lang="en-US" altLang="ko-KR" sz="1600" b="0" dirty="0"/>
              <a:t>)</a:t>
            </a:r>
            <a:r>
              <a:rPr lang="ko-KR" altLang="en-US" sz="1600" b="0" dirty="0"/>
              <a:t>을 가졌음을 알 수 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또한 도구를 지닌 채 장거리 이동을 할 수 있었을 </a:t>
            </a:r>
            <a:r>
              <a:rPr lang="ko-KR" altLang="en-US" sz="1600" b="0" dirty="0" smtClean="0"/>
              <a:t>것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1600" b="0" dirty="0" smtClean="0"/>
              <a:t>도구 </a:t>
            </a:r>
            <a:r>
              <a:rPr lang="ko-KR" altLang="en-US" sz="1600" b="0" dirty="0"/>
              <a:t>내 슴베찌르개의 비율 ⇒ 유적은 슴베찌르개를 필요로 하는 사냥 및 어로를 목적으로 점유되었을 </a:t>
            </a:r>
            <a:r>
              <a:rPr lang="ko-KR" altLang="en-US" sz="1600" b="0" dirty="0" smtClean="0"/>
              <a:t>것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ko-KR" altLang="en-US" sz="16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" y="1736725"/>
            <a:ext cx="5461000" cy="4000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69998" y="2648138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997" y="2241056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69996" y="5495960"/>
            <a:ext cx="4199469" cy="179729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592877" y="3739280"/>
            <a:ext cx="1227815" cy="17742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0" endPos="65000" dist="508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정량적연구의 필요성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56" y="1600200"/>
            <a:ext cx="4709210" cy="3208867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547884" y="4775201"/>
            <a:ext cx="3555382" cy="5492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0" dirty="0" smtClean="0"/>
              <a:t>갈담리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0.44</a:t>
            </a:r>
            <a:endParaRPr lang="en-US" sz="1800" b="0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530951" y="5873068"/>
            <a:ext cx="3555382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</a:pPr>
            <a:r>
              <a:rPr lang="ko-KR" altLang="en-US" sz="1800" b="0" dirty="0" smtClean="0"/>
              <a:t>용산동</a:t>
            </a:r>
            <a:r>
              <a:rPr lang="en-US" altLang="ko-KR" sz="1800" b="0" dirty="0" smtClean="0"/>
              <a:t>:</a:t>
            </a:r>
            <a:r>
              <a:rPr lang="ko-KR" altLang="en-US" sz="1800" b="0" dirty="0" smtClean="0"/>
              <a:t> </a:t>
            </a:r>
            <a:r>
              <a:rPr lang="en-US" altLang="ko-KR" sz="1800" b="0" dirty="0" smtClean="0"/>
              <a:t>0.46</a:t>
            </a:r>
            <a:endParaRPr lang="en-US" sz="1800" b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6" y="1600200"/>
            <a:ext cx="3822700" cy="4737100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2685505" y="235971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밀집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955764" y="4081866"/>
            <a:ext cx="739621" cy="5492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FontTx/>
              <a:buNone/>
              <a:defRPr/>
            </a:pPr>
            <a:r>
              <a:rPr lang="ko-KR" altLang="en-US" sz="1800" dirty="0" smtClean="0">
                <a:solidFill>
                  <a:srgbClr val="FF0000"/>
                </a:solidFill>
              </a:rPr>
              <a:t>분산</a:t>
            </a:r>
            <a:r>
              <a:rPr lang="en-US" altLang="ko-KR" sz="1800" dirty="0" smtClean="0">
                <a:solidFill>
                  <a:srgbClr val="FF0000"/>
                </a:solidFill>
              </a:rPr>
              <a:t>?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5468" y="5157260"/>
            <a:ext cx="7433114" cy="2869142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24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(26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n=26)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슴베찌르개를 가진유적의 경우 </a:t>
            </a:r>
            <a:r>
              <a:rPr lang="en-US" altLang="ko-KR" sz="1600" b="0" dirty="0" smtClean="0"/>
              <a:t>LGM </a:t>
            </a:r>
            <a:r>
              <a:rPr lang="ko-KR" altLang="en-US" sz="1600" b="0" dirty="0" smtClean="0"/>
              <a:t>이 시작될까지 높은 고도에 입지 </a:t>
            </a:r>
            <a:r>
              <a:rPr lang="en-US" altLang="ko-KR" sz="1600" b="0" dirty="0" smtClean="0"/>
              <a:t/>
            </a:r>
            <a:br>
              <a:rPr lang="en-US" altLang="ko-KR" sz="1600" b="0" dirty="0" smtClean="0"/>
            </a:b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슴베찌르개의 역할 유추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40-35ka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이 기점이됨 </a:t>
            </a:r>
            <a:r>
              <a:rPr lang="en-US" altLang="ko-KR" sz="1600" b="0" dirty="0" smtClean="0"/>
              <a:t>=&gt;</a:t>
            </a:r>
            <a:r>
              <a:rPr lang="ko-KR" altLang="en-US" sz="1600" b="0" dirty="0" smtClean="0"/>
              <a:t> 후기구석기시대 시작시기와 겹침</a:t>
            </a:r>
            <a:endParaRPr lang="en-US" altLang="ko-KR" sz="16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유적입지의 해발고도 변화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75" y="1695793"/>
            <a:ext cx="5623407" cy="34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석기의 밀집도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02219" y="5291668"/>
            <a:ext cx="7433114" cy="14816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석기 밀집양상</a:t>
            </a:r>
            <a:r>
              <a:rPr lang="ko-KR" altLang="en-US" sz="1600" b="0" dirty="0"/>
              <a:t> </a:t>
            </a:r>
            <a:r>
              <a:rPr lang="ko-KR" altLang="en-US" sz="1600" b="0" dirty="0" smtClean="0"/>
              <a:t>즉 유적 점유기간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점유한 인구수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유적성격차이 등을 유추해볼 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용산동유적의 석기수는 봉곡유적보다 많으나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넓은지역에 분포되어 그 밀집도에서 차이가 남</a:t>
            </a:r>
            <a:endParaRPr lang="en-US" altLang="ko-KR" sz="1600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6096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8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석재사용현황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574800"/>
            <a:ext cx="6045200" cy="36957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481667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유적별 석재 선택 전략을 살펴볼수 있음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용산동과 봉곡유적의 경우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상이한 특성의 석재 </a:t>
            </a:r>
            <a:r>
              <a:rPr lang="en-US" altLang="ko-KR" sz="1600" b="0" dirty="0" smtClean="0"/>
              <a:t>2</a:t>
            </a:r>
            <a:r>
              <a:rPr lang="ko-KR" altLang="en-US" sz="1600" b="0" dirty="0" smtClean="0"/>
              <a:t>종류를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석기의 종류에따라 선택적으로 이용</a:t>
            </a:r>
            <a:endParaRPr lang="en-US" altLang="ko-KR" sz="1600" b="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endParaRPr lang="en-US" altLang="ko-KR" sz="1600" b="0" dirty="0" smtClean="0"/>
          </a:p>
        </p:txBody>
      </p:sp>
    </p:spTree>
    <p:extLst>
      <p:ext uri="{BB962C8B-B14F-4D97-AF65-F5344CB8AC3E}">
        <p14:creationId xmlns:p14="http://schemas.microsoft.com/office/powerpoint/2010/main" val="96789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석기구성현황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2219" y="5291668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시간에 따른 일정한 변화양상을 찾을수는 없으나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유적 내에서 점유집단의 주요 행위를 유추할 수 있음</a:t>
            </a:r>
            <a:r>
              <a:rPr lang="en-US" altLang="ko-KR" sz="1600" b="0" dirty="0" smtClean="0"/>
              <a:t>.</a:t>
            </a:r>
            <a:r>
              <a:rPr lang="ko-KR" altLang="en-US" sz="1600" b="0" dirty="0" smtClean="0"/>
              <a:t> 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E.g. </a:t>
            </a:r>
            <a:r>
              <a:rPr lang="ko-KR" altLang="en-US" sz="1600" b="0" dirty="0" smtClean="0"/>
              <a:t>갈담리 유적</a:t>
            </a:r>
            <a:r>
              <a:rPr lang="en-US" altLang="ko-KR" sz="1600" b="0" dirty="0" smtClean="0"/>
              <a:t>3</a:t>
            </a:r>
            <a:r>
              <a:rPr lang="ko-KR" altLang="en-US" sz="1600" b="0" dirty="0" smtClean="0"/>
              <a:t>층은 유물의 종류가 다양하여 유적내에서 다양한 행위가 이루어졌을 것으로 추정됨</a:t>
            </a:r>
            <a:endParaRPr lang="en-US" altLang="ko-KR" sz="1600" b="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49400"/>
            <a:ext cx="6057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399576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총 </a:t>
            </a:r>
            <a:r>
              <a:rPr lang="en-US" altLang="ko-KR" sz="1600" b="0" dirty="0" smtClean="0"/>
              <a:t>4</a:t>
            </a:r>
            <a:r>
              <a:rPr lang="ko-KR" altLang="en-US" sz="1600" b="0" dirty="0" smtClean="0"/>
              <a:t>개소 </a:t>
            </a:r>
            <a:r>
              <a:rPr lang="en-US" altLang="ko-KR" sz="1600" b="0" dirty="0" smtClean="0"/>
              <a:t>(6</a:t>
            </a:r>
            <a:r>
              <a:rPr lang="ko-KR" altLang="en-US" sz="1600" b="0" dirty="0" smtClean="0"/>
              <a:t>문화층</a:t>
            </a:r>
            <a:r>
              <a:rPr lang="en-US" altLang="ko-KR" sz="1600" b="0" dirty="0" smtClean="0"/>
              <a:t>, n=6)</a:t>
            </a:r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잔손질빈도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성형석기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총 석기수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석기밀도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석기수</a:t>
            </a:r>
            <a:r>
              <a:rPr lang="en-US" altLang="ko-KR" sz="1600" b="0" dirty="0" smtClean="0"/>
              <a:t>/</a:t>
            </a:r>
            <a:r>
              <a:rPr lang="ko-KR" altLang="en-US" sz="1600" b="0" dirty="0" smtClean="0"/>
              <a:t> 면적*지층깊이</a:t>
            </a:r>
            <a:endParaRPr lang="en-US" altLang="ko-KR" sz="1600" b="0" dirty="0"/>
          </a:p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낮은잔손질빈도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높은밀도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(expedient) </a:t>
            </a:r>
            <a:r>
              <a:rPr lang="ko-KR" altLang="en-US" sz="1600" b="0" dirty="0" smtClean="0"/>
              <a:t>베이스캠프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주거지와 같은 곳으로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비교적 오래 점유하며 다양한 작업을 하였던 곳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1574800"/>
            <a:ext cx="6070600" cy="3708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8798045">
            <a:off x="4107051" y="3223647"/>
            <a:ext cx="2495227" cy="1441343"/>
          </a:xfrm>
          <a:prstGeom prst="ellipse">
            <a:avLst/>
          </a:prstGeom>
          <a:solidFill>
            <a:srgbClr val="E8D3A2">
              <a:alpha val="41961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잔손질빈도 및 석기밀도와의 관계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9625" y="5482861"/>
            <a:ext cx="7433114" cy="1375139"/>
          </a:xfrm>
        </p:spPr>
        <p:txBody>
          <a:bodyPr/>
          <a:lstStyle/>
          <a:p>
            <a:pPr>
              <a:buFont typeface="Wingdings" charset="2"/>
              <a:buChar char="v"/>
            </a:pPr>
            <a:r>
              <a:rPr lang="ko-KR" altLang="en-US" sz="1600" b="0" dirty="0" smtClean="0"/>
              <a:t>높은잔손질빈도</a:t>
            </a:r>
            <a:r>
              <a:rPr lang="en-US" altLang="ko-KR" sz="1600" b="0" dirty="0" smtClean="0"/>
              <a:t>+</a:t>
            </a:r>
            <a:r>
              <a:rPr lang="ko-KR" altLang="en-US" sz="1600" b="0" dirty="0" smtClean="0"/>
              <a:t>낮은밀도 </a:t>
            </a:r>
            <a:r>
              <a:rPr lang="en-US" altLang="ko-KR" sz="1600" b="0" dirty="0" smtClean="0"/>
              <a:t>=</a:t>
            </a:r>
            <a:r>
              <a:rPr lang="ko-KR" altLang="en-US" sz="1600" b="0" dirty="0" smtClean="0"/>
              <a:t> </a:t>
            </a:r>
            <a:r>
              <a:rPr lang="en-US" altLang="ko-KR" sz="1600" b="0" dirty="0" smtClean="0"/>
              <a:t>(curated) </a:t>
            </a:r>
            <a:r>
              <a:rPr lang="ko-KR" altLang="en-US" sz="1600" b="0" dirty="0" smtClean="0"/>
              <a:t>점유집단이 </a:t>
            </a:r>
            <a:r>
              <a:rPr lang="ko-KR" altLang="en-US" sz="1600" b="0" dirty="0" smtClean="0"/>
              <a:t>매우 잦은 이동하는 집단에 의해 점유되었던 곳</a:t>
            </a:r>
            <a:r>
              <a:rPr lang="en-US" altLang="ko-KR" sz="1600" b="0" dirty="0" smtClean="0"/>
              <a:t>,</a:t>
            </a:r>
            <a:r>
              <a:rPr lang="ko-KR" altLang="en-US" sz="1600" b="0" dirty="0" smtClean="0"/>
              <a:t> 혹은 일정한 거주지가 있는 집단의 특정목적을 수행하기 위한 캠프로 사용</a:t>
            </a:r>
            <a:endParaRPr lang="en-US" altLang="ko-KR" sz="1600" b="0" dirty="0" smtClean="0"/>
          </a:p>
          <a:p>
            <a:pPr>
              <a:buFont typeface="Wingdings" charset="2"/>
              <a:buChar char="v"/>
            </a:pPr>
            <a:r>
              <a:rPr lang="en-US" altLang="ko-KR" sz="1600" b="0" dirty="0" smtClean="0"/>
              <a:t>35ka </a:t>
            </a:r>
            <a:r>
              <a:rPr lang="ko-KR" altLang="en-US" sz="1600" b="0" dirty="0" smtClean="0"/>
              <a:t>이후로 장기주거지 성격의 유적이 늘어남</a:t>
            </a:r>
            <a:endParaRPr lang="en-US" altLang="ko-KR" sz="1600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335" y="1568985"/>
            <a:ext cx="6070600" cy="3708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8798045">
            <a:off x="2028612" y="1688826"/>
            <a:ext cx="2111132" cy="1441343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792223"/>
            <a:ext cx="8197114" cy="2765333"/>
          </a:xfrm>
        </p:spPr>
        <p:txBody>
          <a:bodyPr/>
          <a:lstStyle/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한국의 구석기유적에는 유구</a:t>
            </a:r>
            <a:r>
              <a:rPr lang="en-US" altLang="ko-KR" sz="1600" dirty="0" smtClean="0">
                <a:latin typeface="+mn-lt"/>
              </a:rPr>
              <a:t>/</a:t>
            </a:r>
            <a:r>
              <a:rPr lang="ko-KR" altLang="en-US" sz="1600" dirty="0" smtClean="0">
                <a:latin typeface="+mn-lt"/>
              </a:rPr>
              <a:t>시설물의 흔적이 거의 남아있지 않고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유물의 종류 또한 석기로 한정되어 유적의 기능 및 공간분석 연구가 제한적임</a:t>
            </a:r>
            <a:r>
              <a:rPr lang="en-US" altLang="ko-KR" sz="1600" dirty="0" smtClean="0">
                <a:latin typeface="+mn-lt"/>
              </a:rPr>
              <a:t>.</a:t>
            </a:r>
            <a:r>
              <a:rPr lang="ko-KR" altLang="en-US" sz="1600" dirty="0" smtClean="0">
                <a:latin typeface="+mn-lt"/>
              </a:rPr>
              <a:t> 대부분 단일유적 위주로 연구가 진행됨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본 연구에서는 대부분의 유적에 적용할 수 있는 분석요소 및 해석방법을 제시하고자 하였음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/>
              <a:t>추후 보고서 </a:t>
            </a:r>
            <a:r>
              <a:rPr lang="ko-KR" altLang="en-US" sz="1600" dirty="0"/>
              <a:t>작성시 </a:t>
            </a:r>
            <a:r>
              <a:rPr lang="ko-KR" altLang="en-US" sz="1600" dirty="0" smtClean="0"/>
              <a:t>주기기술 및 분석의 틀로 사용할 수 있을 것으로 기대됨</a:t>
            </a:r>
            <a:endParaRPr lang="en-US" altLang="ko-KR" sz="1600" dirty="0" smtClean="0">
              <a:latin typeface="+mn-lt"/>
            </a:endParaRPr>
          </a:p>
          <a:p>
            <a:pPr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ko-KR" altLang="en-US" sz="1600" dirty="0" smtClean="0">
                <a:latin typeface="+mn-lt"/>
              </a:rPr>
              <a:t>정량적분석만으로 유적을 검토하기에는 한계가 있으나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 smtClean="0">
                <a:latin typeface="+mn-lt"/>
              </a:rPr>
              <a:t> 유적분석 사례가 증가하면</a:t>
            </a:r>
            <a:r>
              <a:rPr lang="en-US" altLang="ko-KR" sz="1600" dirty="0" smtClean="0">
                <a:latin typeface="+mn-lt"/>
              </a:rPr>
              <a:t>,</a:t>
            </a:r>
            <a:r>
              <a:rPr lang="ko-KR" altLang="en-US" sz="1600" dirty="0">
                <a:latin typeface="+mn-lt"/>
              </a:rPr>
              <a:t> </a:t>
            </a:r>
            <a:r>
              <a:rPr lang="ko-KR" altLang="en-US" sz="1600" dirty="0" smtClean="0">
                <a:latin typeface="+mn-lt"/>
              </a:rPr>
              <a:t>해석에 기준이 될만한 수치를 구할 수 있을 것으로 기대됨</a:t>
            </a:r>
            <a:endParaRPr lang="en-US" altLang="ko-KR" sz="1600" dirty="0" smtClean="0">
              <a:latin typeface="+mn-lt"/>
            </a:endParaRPr>
          </a:p>
          <a:p>
            <a:pPr marL="514350" marR="0" lvl="0" indent="-5143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dirty="0" smtClean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71756" y="411268"/>
            <a:ext cx="8184663" cy="991998"/>
          </a:xfrm>
        </p:spPr>
        <p:txBody>
          <a:bodyPr/>
          <a:lstStyle/>
          <a:p>
            <a:r>
              <a:rPr lang="ko-KR" altLang="en-US" dirty="0" smtClean="0"/>
              <a:t>맺음말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59305" y="1693718"/>
            <a:ext cx="8197114" cy="3810086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sz="1600" dirty="0" smtClean="0"/>
              <a:t>발표문 요지 분량 문제로 대부분의 표와 참고문헌 중 일부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보고서 및 도록 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는 요지에서 제외함</a:t>
            </a:r>
            <a:endParaRPr lang="en-US" altLang="ko-KR" sz="1600" dirty="0"/>
          </a:p>
          <a:p>
            <a:pPr lvl="0" defTabSz="914400">
              <a:lnSpc>
                <a:spcPct val="150000"/>
              </a:lnSpc>
              <a:spcBef>
                <a:spcPts val="0"/>
              </a:spcBef>
              <a:buFont typeface="Wingdings" charset="2"/>
              <a:buChar char="v"/>
            </a:pPr>
            <a:r>
              <a:rPr lang="en-US" altLang="ko-KR" sz="1600" dirty="0" smtClean="0"/>
              <a:t>Open </a:t>
            </a:r>
            <a:r>
              <a:rPr lang="en-US" altLang="ko-KR" sz="1600" dirty="0" smtClean="0"/>
              <a:t>Science(</a:t>
            </a:r>
            <a:r>
              <a:rPr lang="en-US" altLang="ko-KR" sz="1600" dirty="0" smtClean="0"/>
              <a:t>need a logo?):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연구에 사용된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모든 데이터와 </a:t>
            </a:r>
            <a:r>
              <a:rPr lang="en-US" altLang="ko-KR" sz="1600" dirty="0" smtClean="0"/>
              <a:t>R</a:t>
            </a:r>
            <a:r>
              <a:rPr lang="ko-KR" altLang="en-US" sz="1600" dirty="0" smtClean="0"/>
              <a:t>코드는 </a:t>
            </a:r>
            <a:r>
              <a:rPr lang="en-US" altLang="ko-KR" sz="1600" dirty="0" err="1" smtClean="0"/>
              <a:t>Github</a:t>
            </a:r>
            <a:r>
              <a:rPr lang="ko-KR" altLang="en-US" sz="1600" dirty="0" smtClean="0"/>
              <a:t>로 </a:t>
            </a:r>
            <a:r>
              <a:rPr lang="ko-KR" altLang="en-US" sz="1600" dirty="0" smtClean="0"/>
              <a:t>공유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(https</a:t>
            </a:r>
            <a:r>
              <a:rPr lang="en-US" altLang="ko-KR" sz="1600" dirty="0"/>
              <a:t>://</a:t>
            </a:r>
            <a:r>
              <a:rPr lang="en-US" altLang="ko-KR" sz="1600" dirty="0" err="1"/>
              <a:t>github.com</a:t>
            </a:r>
            <a:r>
              <a:rPr lang="en-US" altLang="ko-KR" sz="1600" dirty="0"/>
              <a:t>/</a:t>
            </a:r>
            <a:r>
              <a:rPr lang="en-US" altLang="ko-KR" sz="1600" dirty="0" err="1"/>
              <a:t>parkgayoung</a:t>
            </a:r>
            <a:r>
              <a:rPr lang="en-US" altLang="ko-KR" sz="1600" dirty="0"/>
              <a:t>/KASconference2018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4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분석요소</a:t>
            </a:r>
            <a:r>
              <a:rPr lang="en-US" altLang="ko-KR" dirty="0" smtClean="0"/>
              <a:t>:</a:t>
            </a:r>
            <a:r>
              <a:rPr lang="ko-KR" altLang="en-US" dirty="0" smtClean="0"/>
              <a:t> 유적전체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석기분석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 smtClean="0"/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v"/>
              <a:tabLst/>
              <a:defRPr/>
            </a:pPr>
            <a:r>
              <a:rPr lang="ko-KR" altLang="en-US" dirty="0" smtClean="0"/>
              <a:t>유적전체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위치</a:t>
            </a:r>
            <a:r>
              <a:rPr lang="en-US" altLang="ko-KR" dirty="0" smtClean="0"/>
              <a:t>:</a:t>
            </a:r>
            <a:r>
              <a:rPr lang="ko-KR" altLang="en-US" dirty="0" smtClean="0"/>
              <a:t> 강과의 거리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해발고도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유적 크기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실제 </a:t>
            </a:r>
            <a:r>
              <a:rPr lang="ko-KR" altLang="en-US" dirty="0" smtClean="0"/>
              <a:t>점유공간 면적 확인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석기집중부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크기 및 석기구성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단위 면적 당 석기 비율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smtClean="0"/>
              <a:t>유적전체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석재</a:t>
            </a:r>
            <a:r>
              <a:rPr lang="en-US" altLang="ko-KR" dirty="0" smtClean="0"/>
              <a:t>(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),</a:t>
            </a:r>
            <a:r>
              <a:rPr lang="ko-KR" altLang="en-US" dirty="0" smtClean="0"/>
              <a:t> 석재획득 용이성 여부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석기수량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최소석기수 </a:t>
            </a:r>
            <a:r>
              <a:rPr lang="en-US" altLang="ko-KR" b="0" dirty="0" smtClean="0"/>
              <a:t>(Minimum Number of Artifacts)</a:t>
            </a:r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도구종류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석기제작단계와 관련된 유물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완형 도구 비율</a:t>
            </a:r>
            <a:endParaRPr lang="en-US" altLang="ko-KR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잔손질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b="0" dirty="0" smtClean="0"/>
              <a:t>정도</a:t>
            </a:r>
            <a:endParaRPr lang="en-US" altLang="ko-KR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dirty="0" smtClean="0"/>
              <a:t>접합석기 유무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위치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분석요소 </a:t>
            </a:r>
            <a:r>
              <a:rPr lang="en-US" altLang="ko-KR" dirty="0" smtClean="0"/>
              <a:t>-</a:t>
            </a:r>
            <a:r>
              <a:rPr lang="ko-KR" altLang="en-US" dirty="0" smtClean="0"/>
              <a:t> 석기분석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8" y="5340027"/>
            <a:ext cx="1803400" cy="116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48" y="4795201"/>
            <a:ext cx="1583700" cy="191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68" y="4795200"/>
            <a:ext cx="1218026" cy="1914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61" y="4926282"/>
            <a:ext cx="1051194" cy="165187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5020294" y="4926283"/>
            <a:ext cx="627924" cy="2346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36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석기의 제작유무로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소비유적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생산유적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제작과정에서 나오는 부산물의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완성된 도구의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및 재가공된 석기의 비율로 구분</a:t>
            </a:r>
            <a:endParaRPr lang="en-US" altLang="ko-KR" sz="2000" b="0" dirty="0" smtClean="0"/>
          </a:p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ko-KR" altLang="en-US" sz="2000" dirty="0" smtClean="0"/>
              <a:t>점유집단 크기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인구 수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집단이 점유한 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개인이 점유한 유적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대규모 집단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소규모 집단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유물의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ko-KR" altLang="en-US" sz="2000" b="0" dirty="0" smtClean="0"/>
              <a:t>구분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endParaRPr lang="en-US" altLang="ko-KR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3.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점유기간으로 분류</a:t>
            </a:r>
            <a:r>
              <a:rPr lang="en-US" altLang="ko-KR" sz="2000" dirty="0" smtClean="0"/>
              <a:t>:</a:t>
            </a:r>
            <a:r>
              <a:rPr lang="ko-KR" altLang="en-US" sz="2000" dirty="0" smtClean="0"/>
              <a:t> 단기간 점유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장기간점유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  </a:t>
            </a:r>
            <a:endParaRPr lang="en-US" altLang="ko-KR" sz="2000" dirty="0" smtClean="0"/>
          </a:p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ko-KR" altLang="en-US" sz="2000" dirty="0" smtClean="0"/>
              <a:t>      일회성유적 </a:t>
            </a:r>
            <a:r>
              <a:rPr lang="en-US" altLang="ko-KR" sz="2000" dirty="0" smtClean="0"/>
              <a:t>vs</a:t>
            </a:r>
            <a:r>
              <a:rPr lang="ko-KR" altLang="en-US" sz="2000" dirty="0" smtClean="0"/>
              <a:t> 다회성유적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석기의 수량 및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유적 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자연면 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석재이용전략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석기의 밀집도로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구분</a:t>
            </a:r>
            <a:endParaRPr lang="en-US" altLang="ko-KR" sz="2000" b="0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 startAt="4"/>
            </a:pPr>
            <a:r>
              <a:rPr lang="ko-KR" altLang="en-US" sz="2000" dirty="0" smtClean="0"/>
              <a:t>계절적 특징으로 분류</a:t>
            </a:r>
            <a:r>
              <a:rPr lang="en-US" altLang="ko-KR" sz="2000" dirty="0" smtClean="0">
                <a:sym typeface="Wingdings"/>
              </a:rPr>
              <a:t>:</a:t>
            </a:r>
            <a:r>
              <a:rPr lang="ko-KR" altLang="en-US" sz="2000" dirty="0" smtClean="0">
                <a:sym typeface="Wingdings"/>
              </a:rPr>
              <a:t> </a:t>
            </a:r>
            <a:r>
              <a:rPr lang="en-US" altLang="ko-KR" sz="2000" dirty="0" smtClean="0">
                <a:sym typeface="Wingdings"/>
              </a:rPr>
              <a:t>e.g. </a:t>
            </a:r>
            <a:r>
              <a:rPr lang="ko-KR" altLang="en-US" sz="2000" dirty="0" smtClean="0">
                <a:sym typeface="Wingdings"/>
              </a:rPr>
              <a:t>여름캠프</a:t>
            </a:r>
            <a:r>
              <a:rPr lang="en-US" altLang="ko-KR" sz="2000" dirty="0" smtClean="0">
                <a:sym typeface="Wingdings"/>
              </a:rPr>
              <a:t/>
            </a:r>
            <a:br>
              <a:rPr lang="en-US" altLang="ko-KR" sz="2000" dirty="0" smtClean="0">
                <a:sym typeface="Wingdings"/>
              </a:rPr>
            </a:br>
            <a:r>
              <a:rPr lang="ko-KR" altLang="en-US" sz="2000" b="0" dirty="0" smtClean="0">
                <a:sym typeface="Wingdings"/>
              </a:rPr>
              <a:t>특정 석기</a:t>
            </a:r>
            <a:r>
              <a:rPr lang="en-US" altLang="ko-KR" sz="2000" b="0" dirty="0" smtClean="0">
                <a:sym typeface="Wingdings"/>
              </a:rPr>
              <a:t>,</a:t>
            </a:r>
            <a:r>
              <a:rPr lang="ko-KR" altLang="en-US" sz="2000" b="0" dirty="0" smtClean="0">
                <a:sym typeface="Wingdings"/>
              </a:rPr>
              <a:t> 동물뼈 혹은 식물유존체 등의 유무로 구분</a:t>
            </a:r>
            <a:endParaRPr lang="en-US" altLang="ko-KR" sz="2000" dirty="0" smtClean="0"/>
          </a:p>
          <a:p>
            <a:pPr marL="0" indent="0" defTabSz="914400">
              <a:spcBef>
                <a:spcPts val="0"/>
              </a:spcBef>
              <a:buNone/>
            </a:pPr>
            <a:r>
              <a:rPr lang="ko-KR" altLang="en-US" dirty="0" smtClean="0"/>
              <a:t>    </a:t>
            </a:r>
            <a:endParaRPr lang="en-US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66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defTabSz="9144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dirty="0" smtClean="0"/>
              <a:t>5.</a:t>
            </a:r>
            <a:r>
              <a:rPr lang="ko-KR" altLang="en-US" dirty="0" smtClean="0"/>
              <a:t>   </a:t>
            </a:r>
            <a:r>
              <a:rPr lang="ko-KR" altLang="en-US" sz="2000" dirty="0" smtClean="0"/>
              <a:t>유적 내에서 이루어진 행위로 분류</a:t>
            </a:r>
            <a:r>
              <a:rPr lang="en-US" altLang="ko-KR" sz="2000" dirty="0" smtClean="0"/>
              <a:t>: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ko-KR" altLang="en-US" sz="2000" dirty="0" smtClean="0"/>
              <a:t>      거주지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다기능복합유적</a:t>
            </a:r>
            <a:r>
              <a:rPr lang="en-US" altLang="ko-KR" sz="2000" dirty="0" smtClean="0"/>
              <a:t>) vs </a:t>
            </a:r>
            <a:r>
              <a:rPr lang="ko-KR" altLang="en-US" sz="2000" dirty="0" smtClean="0"/>
              <a:t>특정목적캠프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      </a:t>
            </a:r>
            <a:r>
              <a:rPr lang="ko-KR" altLang="en-US" sz="2000" b="0" dirty="0" smtClean="0"/>
              <a:t>동물뼈 혹은 식물유존체의 유무 및 종류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석기수량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및  구성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유적크기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공간 내 석기 밀집도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잔손질 정도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</a:t>
            </a:r>
            <a:r>
              <a:rPr lang="ko-KR" altLang="en-US" sz="2000" b="0" dirty="0"/>
              <a:t> </a:t>
            </a:r>
            <a:r>
              <a:rPr lang="ko-KR" altLang="en-US" sz="2000" b="0" dirty="0" smtClean="0"/>
              <a:t>자연면비율</a:t>
            </a:r>
            <a:r>
              <a:rPr lang="en-US" altLang="ko-KR" sz="2000" b="0" dirty="0" smtClean="0"/>
              <a:t>,</a:t>
            </a:r>
            <a:r>
              <a:rPr lang="ko-KR" altLang="en-US" sz="2000" b="0" dirty="0"/>
              <a:t> </a:t>
            </a:r>
            <a:r>
              <a:rPr lang="en-US" altLang="ko-KR" sz="2000" b="0" dirty="0" smtClean="0"/>
              <a:t/>
            </a:r>
            <a:br>
              <a:rPr lang="en-US" altLang="ko-KR" sz="2000" b="0" dirty="0" smtClean="0"/>
            </a:br>
            <a:r>
              <a:rPr lang="ko-KR" altLang="en-US" sz="2000" b="0" dirty="0" smtClean="0"/>
              <a:t>      석기의 기능</a:t>
            </a:r>
            <a:r>
              <a:rPr lang="en-US" altLang="ko-KR" sz="2000" b="0" dirty="0" smtClean="0"/>
              <a:t>,</a:t>
            </a:r>
            <a:r>
              <a:rPr lang="ko-KR" altLang="en-US" sz="2000" b="0" dirty="0" smtClean="0"/>
              <a:t> 화덕자리 유무로 구분</a:t>
            </a:r>
            <a:endParaRPr lang="en-US" sz="2000" b="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해석방법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종류별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7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현재 남아있는 유적을 과거 인류가 점유한 흔적으로 단정할 수 없음</a:t>
            </a:r>
            <a:endParaRPr lang="en-US" altLang="ko-KR" sz="2000" dirty="0" smtClean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한국의 구석기 유물은 석재의 종류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풍화의 정도 등에 따라 세밀한 정량분석에 한계가 </a:t>
            </a:r>
            <a:r>
              <a:rPr lang="ko-KR" altLang="en-US" sz="2000" dirty="0" smtClean="0"/>
              <a:t>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흔적</a:t>
            </a:r>
            <a:r>
              <a:rPr lang="en-US" altLang="ko-KR" sz="2000" dirty="0" smtClean="0"/>
              <a:t>)</a:t>
            </a:r>
            <a:endParaRPr lang="en-US" altLang="ko-KR" sz="2000" dirty="0"/>
          </a:p>
          <a:p>
            <a:pPr>
              <a:lnSpc>
                <a:spcPct val="150000"/>
              </a:lnSpc>
              <a:buFont typeface="Wingdings" charset="2"/>
              <a:buChar char="v"/>
            </a:pPr>
            <a:r>
              <a:rPr lang="ko-KR" altLang="en-US" sz="2000" dirty="0" smtClean="0"/>
              <a:t>석기제작 및 형태는 석재의 적합성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석재획득의 용이성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점유집단의 이동양식 등 여러 요소에 의해 영향을 받을 수 </a:t>
            </a:r>
            <a:r>
              <a:rPr lang="ko-KR" altLang="en-US" sz="2000" dirty="0" smtClean="0"/>
              <a:t>있음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(e.g. </a:t>
            </a:r>
            <a:r>
              <a:rPr lang="ko-KR" altLang="en-US" sz="2000" dirty="0" smtClean="0"/>
              <a:t>잔손질 빈도와 석재획득의 용이성 관계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분석 시 유의점</a:t>
            </a:r>
            <a:r>
              <a:rPr lang="en-US" altLang="ko-KR" dirty="0" smtClean="0"/>
              <a:t>/</a:t>
            </a:r>
            <a:r>
              <a:rPr lang="ko-KR" altLang="en-US" dirty="0" smtClean="0"/>
              <a:t>한계점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92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유적 내 석기집중부와 공백구역 구분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석기집중부의 석기구성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화덕자리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접합석기 유무를 분석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복수의 석기집중부가 존재할 경우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각각의 석기집중부 석기구성 비교</a:t>
            </a:r>
            <a:endParaRPr lang="en-US" altLang="ko-KR" dirty="0" smtClean="0"/>
          </a:p>
          <a:p>
            <a:pPr marL="457200" indent="-457200" defTabSz="91440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ko-KR" altLang="en-US" dirty="0" smtClean="0"/>
              <a:t>다기능복합유적의 경우 한 유적 내 다양한 행위를 수행한 장소가 있었을 것</a:t>
            </a:r>
            <a:endParaRPr lang="en-US" altLang="ko-KR" dirty="0" smtClean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유적 </a:t>
            </a:r>
            <a:r>
              <a:rPr lang="ko-KR" altLang="en-US" dirty="0"/>
              <a:t>내 공간 </a:t>
            </a:r>
            <a:r>
              <a:rPr lang="ko-KR" altLang="en-US" dirty="0" smtClean="0"/>
              <a:t>해석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7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UW Palette 1">
      <a:dk1>
        <a:srgbClr val="4B2E83"/>
      </a:dk1>
      <a:lt1>
        <a:srgbClr val="E8E3D3"/>
      </a:lt1>
      <a:dk2>
        <a:srgbClr val="4B2E83"/>
      </a:dk2>
      <a:lt2>
        <a:srgbClr val="FFFFFF"/>
      </a:lt2>
      <a:accent1>
        <a:srgbClr val="4B2E83"/>
      </a:accent1>
      <a:accent2>
        <a:srgbClr val="E8E3D3"/>
      </a:accent2>
      <a:accent3>
        <a:srgbClr val="FFFFFF"/>
      </a:accent3>
      <a:accent4>
        <a:srgbClr val="D9D9D9"/>
      </a:accent4>
      <a:accent5>
        <a:srgbClr val="444444"/>
      </a:accent5>
      <a:accent6>
        <a:srgbClr val="85754D"/>
      </a:accent6>
      <a:hlink>
        <a:srgbClr val="4B2E83"/>
      </a:hlink>
      <a:folHlink>
        <a:srgbClr val="4B2E8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914</Words>
  <Application>Microsoft Macintosh PowerPoint</Application>
  <PresentationFormat>On-screen Show (4:3)</PresentationFormat>
  <Paragraphs>112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Calibri</vt:lpstr>
      <vt:lpstr>Encode Sans Normal Black</vt:lpstr>
      <vt:lpstr>Lucida Grande</vt:lpstr>
      <vt:lpstr>Open Sans</vt:lpstr>
      <vt:lpstr>Open Sans Light</vt:lpstr>
      <vt:lpstr>Uni Sans Regular</vt:lpstr>
      <vt:lpstr>Wingdings</vt:lpstr>
      <vt:lpstr>맑은 고딕</vt:lpstr>
      <vt:lpstr>Arial</vt:lpstr>
      <vt:lpstr>Office Theme</vt:lpstr>
      <vt:lpstr>Custom Design</vt:lpstr>
      <vt:lpstr>1_Custom Design</vt:lpstr>
      <vt:lpstr>구석기시대 유적의 기능과 성격이해를 위한 정량적 연구방법 시론</vt:lpstr>
      <vt:lpstr>문제제기</vt:lpstr>
      <vt:lpstr>분석요소 - 유적전체</vt:lpstr>
      <vt:lpstr>분석요소 - 석기분석</vt:lpstr>
      <vt:lpstr>해석방법: 종류별</vt:lpstr>
      <vt:lpstr>해석방법: 종류별</vt:lpstr>
      <vt:lpstr>해석방법: 종류별</vt:lpstr>
      <vt:lpstr>분석 시 유의점/한계점</vt:lpstr>
      <vt:lpstr>유적 내 공간 해석</vt:lpstr>
      <vt:lpstr>시설물이 있는 유적</vt:lpstr>
      <vt:lpstr>시설물이 있는 유적</vt:lpstr>
      <vt:lpstr>시설물이 있는 유적</vt:lpstr>
      <vt:lpstr>유적 내 화덕자리가 존재하는 경우</vt:lpstr>
      <vt:lpstr>유적 내 석기집중부가 구분되는 경우</vt:lpstr>
      <vt:lpstr>접합석기 출토지점</vt:lpstr>
      <vt:lpstr>유적 내 인류의 행위패턴 유추</vt:lpstr>
      <vt:lpstr>사례연구</vt:lpstr>
      <vt:lpstr>개별사례연구: 갈담리</vt:lpstr>
      <vt:lpstr>개별사례연구: 용산동</vt:lpstr>
      <vt:lpstr>개별사례연구: 용산동</vt:lpstr>
      <vt:lpstr>정량적연구의 필요성</vt:lpstr>
      <vt:lpstr>유적입지의 해발고도 변화</vt:lpstr>
      <vt:lpstr>석기의 밀집도</vt:lpstr>
      <vt:lpstr>석재사용현황</vt:lpstr>
      <vt:lpstr>석기구성현황</vt:lpstr>
      <vt:lpstr>잔손질빈도 및 석기밀도와의 관계</vt:lpstr>
      <vt:lpstr>잔손질빈도 및 석기밀도와의 관계</vt:lpstr>
      <vt:lpstr>맺음말</vt:lpstr>
      <vt:lpstr>감사합니다.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Gayoung Park</cp:lastModifiedBy>
  <cp:revision>94</cp:revision>
  <cp:lastPrinted>2016-02-10T20:19:12Z</cp:lastPrinted>
  <dcterms:created xsi:type="dcterms:W3CDTF">2014-10-14T00:51:43Z</dcterms:created>
  <dcterms:modified xsi:type="dcterms:W3CDTF">2018-10-31T09:54:50Z</dcterms:modified>
</cp:coreProperties>
</file>